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6" r:id="rId1"/>
  </p:sldMasterIdLst>
  <p:notesMasterIdLst>
    <p:notesMasterId r:id="rId17"/>
  </p:notesMasterIdLst>
  <p:sldIdLst>
    <p:sldId id="274" r:id="rId2"/>
    <p:sldId id="257" r:id="rId3"/>
    <p:sldId id="258" r:id="rId4"/>
    <p:sldId id="260" r:id="rId5"/>
    <p:sldId id="261" r:id="rId6"/>
    <p:sldId id="263" r:id="rId7"/>
    <p:sldId id="268" r:id="rId8"/>
    <p:sldId id="264" r:id="rId9"/>
    <p:sldId id="265" r:id="rId10"/>
    <p:sldId id="270" r:id="rId11"/>
    <p:sldId id="266" r:id="rId12"/>
    <p:sldId id="267" r:id="rId13"/>
    <p:sldId id="271" r:id="rId14"/>
    <p:sldId id="269" r:id="rId15"/>
    <p:sldId id="275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20" autoAdjust="0"/>
    <p:restoredTop sz="82754" autoAdjust="0"/>
  </p:normalViewPr>
  <p:slideViewPr>
    <p:cSldViewPr snapToGrid="0">
      <p:cViewPr varScale="1">
        <p:scale>
          <a:sx n="57" d="100"/>
          <a:sy n="57" d="100"/>
        </p:scale>
        <p:origin x="-824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EF580-6DD9-4CC0-A8B9-7C225B1409B0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4846F-EE83-4B62-8FB9-2C80EDC812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697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4846F-EE83-4B62-8FB9-2C80EDC812E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669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026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774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148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6412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841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8315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157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9681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425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297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812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694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79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61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313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084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85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26DF12B-8BE9-47E0-8748-424F3A5E5B05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D7AA53F-1A6F-41C1-872C-57F89B5A52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984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  <p:sldLayoutId id="2147483850" r:id="rId14"/>
    <p:sldLayoutId id="2147483851" r:id="rId15"/>
    <p:sldLayoutId id="2147483852" r:id="rId16"/>
    <p:sldLayoutId id="214748385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4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34360" y="468342"/>
            <a:ext cx="8924905" cy="3138713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accent3">
                    <a:lumMod val="50000"/>
                  </a:schemeClr>
                </a:solidFill>
              </a:rPr>
              <a:t>Современные образовательные технологии: 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кейс-метод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4858" y="4047274"/>
            <a:ext cx="5937661" cy="1816100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Насардинова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Екатерина Леонидовна</a:t>
            </a: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Учитель технологии </a:t>
            </a: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МБОУ «СОШ №54 г. Челябинска»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https://sun9-4.userapi.com/impg/hNbuWQ0T1OMe2Fk3hlNOFHbjOotS9iRqpoKf8Q/CdYGJpWQDZs.jpg?size=1620x2160&amp;quality=95&amp;sign=61ad359ac3ddd7b6ee0ddcd79a3bdfc9&amp;c_uniq_tag=vxnSZDrCS-YiveJDthRw0efSSBxiLQX08oCkkWK_UeM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87"/>
          <a:stretch/>
        </p:blipFill>
        <p:spPr bwMode="auto">
          <a:xfrm>
            <a:off x="757741" y="2788244"/>
            <a:ext cx="3713898" cy="3790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67224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6171" t="12996" r="4107" b="9148"/>
          <a:stretch/>
        </p:blipFill>
        <p:spPr>
          <a:xfrm rot="9657552">
            <a:off x="-69294" y="357465"/>
            <a:ext cx="3797299" cy="27813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860724">
            <a:off x="3879984" y="-229178"/>
            <a:ext cx="4554177" cy="60722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583907">
            <a:off x="8785294" y="-293899"/>
            <a:ext cx="3077900" cy="41038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3643" t="5693" r="2982" b="3234"/>
          <a:stretch/>
        </p:blipFill>
        <p:spPr>
          <a:xfrm rot="15920599">
            <a:off x="811027" y="2917371"/>
            <a:ext cx="3234330" cy="42062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778175">
            <a:off x="7778077" y="2957441"/>
            <a:ext cx="3224923" cy="429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18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62" y="182116"/>
            <a:ext cx="3830645" cy="55582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7970" y="609600"/>
            <a:ext cx="4415414" cy="6070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5700" y="1573525"/>
            <a:ext cx="4686300" cy="445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77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922" y="398986"/>
            <a:ext cx="4546540" cy="60522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736" y="487491"/>
            <a:ext cx="5062126" cy="587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88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68848">
            <a:off x="6914053" y="281354"/>
            <a:ext cx="4738008" cy="63173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1789" y="646672"/>
            <a:ext cx="4589311" cy="611908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19327" r="22202"/>
          <a:stretch/>
        </p:blipFill>
        <p:spPr>
          <a:xfrm rot="20981322">
            <a:off x="438452" y="401725"/>
            <a:ext cx="2745693" cy="62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5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22" y="1400145"/>
            <a:ext cx="5018049" cy="5222904"/>
          </a:xfrm>
          <a:prstGeom prst="rect">
            <a:avLst/>
          </a:prstGeom>
        </p:spPr>
      </p:pic>
      <p:pic>
        <p:nvPicPr>
          <p:cNvPr id="2050" name="Picture 2" descr="C:\Users\Учитель\Downloads\IMG_20240305_1939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810" y="1400145"/>
            <a:ext cx="3741218" cy="505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Учитель\Downloads\IMG_20240305_1938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615" y="1646843"/>
            <a:ext cx="4133385" cy="310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868" y="143067"/>
            <a:ext cx="10364451" cy="1596177"/>
          </a:xfrm>
        </p:spPr>
        <p:txBody>
          <a:bodyPr/>
          <a:lstStyle/>
          <a:p>
            <a:r>
              <a:rPr lang="ru-RU" dirty="0" smtClean="0"/>
              <a:t>примеры заданий по моделированию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699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605" y="914401"/>
            <a:ext cx="7636998" cy="5727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"/>
            <a:ext cx="10364451" cy="1215482"/>
          </a:xfrm>
        </p:spPr>
        <p:txBody>
          <a:bodyPr/>
          <a:lstStyle/>
          <a:p>
            <a:r>
              <a:rPr lang="ru-RU" dirty="0" smtClean="0"/>
              <a:t>Давайте действовать!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99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3776" y="1211284"/>
            <a:ext cx="10304449" cy="4370120"/>
          </a:xfrm>
        </p:spPr>
        <p:txBody>
          <a:bodyPr>
            <a:noAutofit/>
          </a:bodyPr>
          <a:lstStyle/>
          <a:p>
            <a:r>
              <a:rPr lang="ru-RU" sz="4000" b="1" dirty="0"/>
              <a:t>Кейс-технология</a:t>
            </a:r>
            <a:r>
              <a:rPr lang="ru-RU" sz="4000" dirty="0"/>
              <a:t> — это метод активного проблемно-ситуационного анализа, который основан на обучении путём решения конкретных задач-ситуаций (кейсов).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6740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78421"/>
            <a:ext cx="10364451" cy="1686006"/>
          </a:xfrm>
        </p:spPr>
        <p:txBody>
          <a:bodyPr>
            <a:noAutofit/>
          </a:bodyPr>
          <a:lstStyle/>
          <a:p>
            <a:r>
              <a:rPr lang="ru-RU" sz="3200" u="sng" dirty="0"/>
              <a:t>По решению конкретной ситуации различают следующие виды кейсов</a:t>
            </a:r>
            <a:r>
              <a:rPr lang="ru-RU" sz="3200" u="sng" dirty="0" smtClean="0"/>
              <a:t>: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5" y="1304692"/>
            <a:ext cx="10237156" cy="5285679"/>
          </a:xfrm>
        </p:spPr>
        <p:txBody>
          <a:bodyPr>
            <a:normAutofit fontScale="70000" lnSpcReduction="20000"/>
          </a:bodyPr>
          <a:lstStyle/>
          <a:p>
            <a:r>
              <a:rPr lang="ru-RU" sz="3100" b="1" dirty="0"/>
              <a:t>«Практические»</a:t>
            </a:r>
            <a:r>
              <a:rPr lang="ru-RU" sz="3100" dirty="0"/>
              <a:t> </a:t>
            </a:r>
            <a:endParaRPr lang="ru-RU" sz="3100" dirty="0" smtClean="0"/>
          </a:p>
          <a:p>
            <a:r>
              <a:rPr lang="ru-RU" sz="3100" b="1" dirty="0" smtClean="0"/>
              <a:t>«</a:t>
            </a:r>
            <a:r>
              <a:rPr lang="ru-RU" sz="3100" b="1" dirty="0"/>
              <a:t>Обучающие»</a:t>
            </a:r>
            <a:r>
              <a:rPr lang="ru-RU" sz="3100" dirty="0"/>
              <a:t> </a:t>
            </a:r>
            <a:endParaRPr lang="ru-RU" sz="3100" dirty="0" smtClean="0"/>
          </a:p>
          <a:p>
            <a:r>
              <a:rPr lang="ru-RU" sz="3100" b="1" dirty="0" smtClean="0"/>
              <a:t>«</a:t>
            </a:r>
            <a:r>
              <a:rPr lang="ru-RU" sz="3100" b="1" dirty="0"/>
              <a:t>Научно-исследовательские</a:t>
            </a:r>
            <a:r>
              <a:rPr lang="ru-RU" sz="3100" b="1" dirty="0" smtClean="0"/>
              <a:t>»</a:t>
            </a:r>
          </a:p>
          <a:p>
            <a:pPr algn="ctr"/>
            <a:r>
              <a:rPr lang="ru-RU" sz="4100" u="sng" dirty="0" smtClean="0"/>
              <a:t>Другим </a:t>
            </a:r>
            <a:r>
              <a:rPr lang="ru-RU" sz="4100" u="sng" dirty="0"/>
              <a:t>подходом в классификации является разделение кейсов по степени сложности</a:t>
            </a:r>
            <a:r>
              <a:rPr lang="ru-RU" sz="4100" u="sng" dirty="0" smtClean="0"/>
              <a:t>:</a:t>
            </a:r>
          </a:p>
          <a:p>
            <a:r>
              <a:rPr lang="ru-RU" sz="3100" b="1" dirty="0"/>
              <a:t>«Иллюстративные учебные ситуации-кейсы»,</a:t>
            </a:r>
          </a:p>
          <a:p>
            <a:r>
              <a:rPr lang="ru-RU" sz="3100" b="1" dirty="0"/>
              <a:t>«Учебные ситуации- кейсы»,</a:t>
            </a:r>
            <a:r>
              <a:rPr lang="ru-RU" sz="3100" dirty="0"/>
              <a:t> </a:t>
            </a:r>
          </a:p>
          <a:p>
            <a:r>
              <a:rPr lang="ru-RU" sz="3100" b="1" dirty="0"/>
              <a:t>«Прикладные упражнения»</a:t>
            </a:r>
            <a:endParaRPr lang="ru-RU" sz="3100" dirty="0"/>
          </a:p>
          <a:p>
            <a:pPr marL="0" indent="0">
              <a:buNone/>
            </a:pP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3333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u="sng" dirty="0"/>
              <a:t>Решение кейсов состоит из нескольких шагов:</a:t>
            </a:r>
            <a:br>
              <a:rPr lang="ru-RU" u="sng" dirty="0"/>
            </a:b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22946" y="2400300"/>
            <a:ext cx="7363327" cy="4289246"/>
          </a:xfrm>
        </p:spPr>
        <p:txBody>
          <a:bodyPr/>
          <a:lstStyle/>
          <a:p>
            <a:pPr lvl="0"/>
            <a:r>
              <a:rPr lang="ru-RU" sz="2400" dirty="0"/>
              <a:t>Знакомство и исследование предложенной ситуации (кейса).</a:t>
            </a:r>
          </a:p>
          <a:p>
            <a:pPr lvl="0"/>
            <a:r>
              <a:rPr lang="ru-RU" sz="2400" dirty="0"/>
              <a:t>Сбор и анализ недостающей информации.</a:t>
            </a:r>
          </a:p>
          <a:p>
            <a:pPr lvl="0"/>
            <a:r>
              <a:rPr lang="ru-RU" sz="2400" dirty="0"/>
              <a:t>Обсуждение возможных вариантов решения проблемы.</a:t>
            </a:r>
          </a:p>
          <a:p>
            <a:pPr lvl="0"/>
            <a:r>
              <a:rPr lang="ru-RU" sz="2400" dirty="0"/>
              <a:t>Выработка наилучшего решения.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6491" t="22456" r="15965" b="37777"/>
          <a:stretch/>
        </p:blipFill>
        <p:spPr>
          <a:xfrm>
            <a:off x="8855243" y="1393339"/>
            <a:ext cx="3145612" cy="53475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8983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Преимущества кейс-технологии:</a:t>
            </a:r>
            <a:br>
              <a:rPr lang="ru-RU" u="sng" dirty="0"/>
            </a:b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45226" y="2390274"/>
            <a:ext cx="10901548" cy="3785936"/>
          </a:xfrm>
        </p:spPr>
        <p:txBody>
          <a:bodyPr>
            <a:normAutofit/>
          </a:bodyPr>
          <a:lstStyle/>
          <a:p>
            <a:pPr lvl="0"/>
            <a:r>
              <a:rPr lang="ru-RU" sz="2400" dirty="0"/>
              <a:t>повышение мотивации учения у обучающихся;</a:t>
            </a:r>
          </a:p>
          <a:p>
            <a:pPr lvl="0"/>
            <a:r>
              <a:rPr lang="ru-RU" sz="2400" dirty="0"/>
              <a:t>развитие умения слушать и понимать других людей, работать в команде;</a:t>
            </a:r>
          </a:p>
          <a:p>
            <a:pPr lvl="0"/>
            <a:r>
              <a:rPr lang="ru-RU" sz="2400" dirty="0"/>
              <a:t>развитие интеллектуальных навыков, которые будут востребованы при дальнейшем обучении или в профессиональной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9737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157664" y="2612572"/>
            <a:ext cx="3510257" cy="142503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Кейс - технологии</a:t>
            </a:r>
            <a:endParaRPr lang="ru-RU" sz="3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85059" y="605640"/>
            <a:ext cx="2814453" cy="154379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dirty="0">
                <a:solidFill>
                  <a:schemeClr val="tx1"/>
                </a:solidFill>
              </a:rPr>
              <a:t>-развитию навыков анализа и критического мышления обучающихся,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3777" y="3360718"/>
            <a:ext cx="2802577" cy="15319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dirty="0" smtClean="0">
                <a:solidFill>
                  <a:schemeClr val="tx1"/>
                </a:solidFill>
              </a:rPr>
              <a:t>-формированию </a:t>
            </a:r>
            <a:r>
              <a:rPr lang="ru-RU" sz="2000" dirty="0">
                <a:solidFill>
                  <a:schemeClr val="tx1"/>
                </a:solidFill>
              </a:rPr>
              <a:t>навыков оценки альтернативных вариантов в условиях неопределенности.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14457" y="605641"/>
            <a:ext cx="2804556" cy="154379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dirty="0">
                <a:solidFill>
                  <a:schemeClr val="tx1"/>
                </a:solidFill>
              </a:rPr>
              <a:t>-соединению теории и практики в единое целое,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098971" y="3325091"/>
            <a:ext cx="2814452" cy="14844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dirty="0">
                <a:solidFill>
                  <a:schemeClr val="tx1"/>
                </a:solidFill>
              </a:rPr>
              <a:t>-представлению примеров принимаемых решений,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36373" y="4999512"/>
            <a:ext cx="2838204" cy="149430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dirty="0">
                <a:solidFill>
                  <a:schemeClr val="tx1"/>
                </a:solidFill>
              </a:rPr>
              <a:t>-демонстрации различных позиций и точек зрений,</a:t>
            </a:r>
          </a:p>
        </p:txBody>
      </p:sp>
      <p:cxnSp>
        <p:nvCxnSpPr>
          <p:cNvPr id="11" name="Прямая со стрелкой 10"/>
          <p:cNvCxnSpPr>
            <a:stCxn id="2" idx="7"/>
            <a:endCxn id="5" idx="2"/>
          </p:cNvCxnSpPr>
          <p:nvPr/>
        </p:nvCxnSpPr>
        <p:spPr>
          <a:xfrm flipV="1">
            <a:off x="7153856" y="2149434"/>
            <a:ext cx="1062879" cy="6718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1"/>
            <a:endCxn id="3" idx="2"/>
          </p:cNvCxnSpPr>
          <p:nvPr/>
        </p:nvCxnSpPr>
        <p:spPr>
          <a:xfrm flipH="1" flipV="1">
            <a:off x="3592286" y="2149434"/>
            <a:ext cx="1079443" cy="6718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4"/>
            <a:endCxn id="7" idx="0"/>
          </p:cNvCxnSpPr>
          <p:nvPr/>
        </p:nvCxnSpPr>
        <p:spPr>
          <a:xfrm>
            <a:off x="5912793" y="4037611"/>
            <a:ext cx="42682" cy="96190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3"/>
            <a:endCxn id="4" idx="3"/>
          </p:cNvCxnSpPr>
          <p:nvPr/>
        </p:nvCxnSpPr>
        <p:spPr>
          <a:xfrm flipH="1">
            <a:off x="3776354" y="3828919"/>
            <a:ext cx="895375" cy="29775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5"/>
            <a:endCxn id="6" idx="1"/>
          </p:cNvCxnSpPr>
          <p:nvPr/>
        </p:nvCxnSpPr>
        <p:spPr>
          <a:xfrm>
            <a:off x="7153856" y="3828919"/>
            <a:ext cx="945115" cy="2383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678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528" y="87862"/>
            <a:ext cx="9583743" cy="9632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77" y="1165413"/>
            <a:ext cx="3799286" cy="52861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6515" y="1058565"/>
            <a:ext cx="3070225" cy="40936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t="17855" b="9027"/>
          <a:stretch/>
        </p:blipFill>
        <p:spPr>
          <a:xfrm rot="19960867">
            <a:off x="3928081" y="1291044"/>
            <a:ext cx="2990187" cy="16397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6803" t="3572" r="4682"/>
          <a:stretch/>
        </p:blipFill>
        <p:spPr>
          <a:xfrm rot="20776692">
            <a:off x="4238460" y="2925089"/>
            <a:ext cx="2536101" cy="37482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/>
          <a:srcRect t="9620" b="6711"/>
          <a:stretch/>
        </p:blipFill>
        <p:spPr>
          <a:xfrm>
            <a:off x="7504442" y="4556671"/>
            <a:ext cx="3784596" cy="23749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/>
          <a:srcRect t="18576" b="5882"/>
          <a:stretch/>
        </p:blipFill>
        <p:spPr>
          <a:xfrm rot="16961155">
            <a:off x="8603307" y="1845576"/>
            <a:ext cx="3785014" cy="214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43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42" y="165101"/>
            <a:ext cx="4475109" cy="65278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520" y="584200"/>
            <a:ext cx="3984906" cy="45364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38092">
            <a:off x="5645481" y="2347635"/>
            <a:ext cx="3687376" cy="45824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43004">
            <a:off x="7106252" y="481095"/>
            <a:ext cx="4914323" cy="337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90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431" y="338873"/>
            <a:ext cx="4379731" cy="63222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416" y="383323"/>
            <a:ext cx="4440683" cy="641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22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163</TotalTime>
  <Words>182</Words>
  <Application>Microsoft Office PowerPoint</Application>
  <PresentationFormat>Произвольный</PresentationFormat>
  <Paragraphs>32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Капля</vt:lpstr>
      <vt:lpstr>Современные образовательные технологии:  кейс-метод</vt:lpstr>
      <vt:lpstr>Презентация PowerPoint</vt:lpstr>
      <vt:lpstr>По решению конкретной ситуации различают следующие виды кейсов: </vt:lpstr>
      <vt:lpstr>Решение кейсов состоит из нескольких шагов: </vt:lpstr>
      <vt:lpstr>Преимущества кейс-технологии: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примеры заданий по моделированию</vt:lpstr>
      <vt:lpstr>Давайте действовать!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Кейс-технологии</dc:title>
  <dc:creator>Учитель</dc:creator>
  <cp:lastModifiedBy>Учитель</cp:lastModifiedBy>
  <cp:revision>24</cp:revision>
  <dcterms:created xsi:type="dcterms:W3CDTF">2024-04-15T12:01:34Z</dcterms:created>
  <dcterms:modified xsi:type="dcterms:W3CDTF">2024-04-17T11:02:29Z</dcterms:modified>
</cp:coreProperties>
</file>